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308" r:id="rId3"/>
    <p:sldId id="309" r:id="rId4"/>
    <p:sldId id="312" r:id="rId5"/>
    <p:sldId id="313" r:id="rId6"/>
    <p:sldId id="314" r:id="rId7"/>
    <p:sldId id="315" r:id="rId8"/>
    <p:sldId id="316" r:id="rId9"/>
    <p:sldId id="318" r:id="rId10"/>
    <p:sldId id="319" r:id="rId11"/>
    <p:sldId id="320" r:id="rId12"/>
    <p:sldId id="321" r:id="rId13"/>
    <p:sldId id="330" r:id="rId14"/>
    <p:sldId id="326" r:id="rId15"/>
    <p:sldId id="322" r:id="rId16"/>
    <p:sldId id="323" r:id="rId17"/>
    <p:sldId id="324" r:id="rId18"/>
    <p:sldId id="325" r:id="rId19"/>
    <p:sldId id="328" r:id="rId20"/>
    <p:sldId id="329" r:id="rId21"/>
    <p:sldId id="331" r:id="rId22"/>
    <p:sldId id="3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av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2.jp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7F877-27AF-609F-5839-8459246C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4" y="3812151"/>
            <a:ext cx="5095875" cy="3955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Area changes and side branches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58CE-F762-7E21-A5D4-2116AFDB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EB71-EA2B-7A1A-CA32-15198C40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54C4-6FC6-CF26-2568-D08E9D5AFA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acoustic impedance of the side branch</a:t>
                </a:r>
              </a:p>
              <a:p>
                <a:pPr lvl="1"/>
                <a:r>
                  <a:rPr lang="en-US" dirty="0"/>
                  <a:t>Complex and a function of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resistance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reactance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Important assumptions:</a:t>
                </a:r>
              </a:p>
              <a:p>
                <a:pPr lvl="1"/>
                <a:r>
                  <a:rPr lang="en-US" dirty="0"/>
                  <a:t>Side branch does not reconnect</a:t>
                </a:r>
              </a:p>
              <a:p>
                <a:pPr lvl="1"/>
                <a:r>
                  <a:rPr lang="en-US" dirty="0"/>
                  <a:t>Diameter of connection is short compared to a wavelength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54C4-6FC6-CF26-2568-D08E9D5AF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030AC-D8E3-CFDC-9586-146AC7A7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74F82-3338-9F31-8FB6-DE31434B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18B-8A37-AA90-3AC9-58A1BF17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5AE7-A826-B2E7-176F-4DA3A40B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9286CDD-0F86-25B0-19D2-E7550CC41F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9871181"/>
                  </p:ext>
                </p:extLst>
              </p:nvPr>
            </p:nvGraphicFramePr>
            <p:xfrm>
              <a:off x="361950" y="848497"/>
              <a:ext cx="7343775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765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2133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533650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Straight side pipe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Also called “quarter wave tube” resonator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9286CDD-0F86-25B0-19D2-E7550CC41F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9871181"/>
                  </p:ext>
                </p:extLst>
              </p:nvPr>
            </p:nvGraphicFramePr>
            <p:xfrm>
              <a:off x="361950" y="848497"/>
              <a:ext cx="7343775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765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2133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533650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Straight side pipe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11" t="-62264" r="-79545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Also called “quarter wave tube” resonator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ABCA2-C3D5-297F-7FB4-A7743DCA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64399-805B-244C-A77B-C6790D7A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779C3-E197-7C36-B6E1-D359EE583F10}"/>
              </a:ext>
            </a:extLst>
          </p:cNvPr>
          <p:cNvSpPr/>
          <p:nvPr/>
        </p:nvSpPr>
        <p:spPr>
          <a:xfrm>
            <a:off x="2026990" y="2156597"/>
            <a:ext cx="88134" cy="3459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7C1E8-22AB-87FB-448A-7037454BD55A}"/>
              </a:ext>
            </a:extLst>
          </p:cNvPr>
          <p:cNvSpPr/>
          <p:nvPr/>
        </p:nvSpPr>
        <p:spPr>
          <a:xfrm>
            <a:off x="2741250" y="2156597"/>
            <a:ext cx="88134" cy="3459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7E55E-BBCE-B07D-5D8A-4FACCC508F23}"/>
              </a:ext>
            </a:extLst>
          </p:cNvPr>
          <p:cNvSpPr/>
          <p:nvPr/>
        </p:nvSpPr>
        <p:spPr>
          <a:xfrm>
            <a:off x="570928" y="5615893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C9829-E103-9D1C-6C60-346B1756CB15}"/>
              </a:ext>
            </a:extLst>
          </p:cNvPr>
          <p:cNvSpPr/>
          <p:nvPr/>
        </p:nvSpPr>
        <p:spPr>
          <a:xfrm>
            <a:off x="2741250" y="5615892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BE239-27A2-2A95-9C2D-BDE44D528B3F}"/>
              </a:ext>
            </a:extLst>
          </p:cNvPr>
          <p:cNvSpPr/>
          <p:nvPr/>
        </p:nvSpPr>
        <p:spPr>
          <a:xfrm>
            <a:off x="566321" y="6675756"/>
            <a:ext cx="371451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7E193-E0C4-0CBD-CB73-AFB260C322EC}"/>
              </a:ext>
            </a:extLst>
          </p:cNvPr>
          <p:cNvSpPr/>
          <p:nvPr/>
        </p:nvSpPr>
        <p:spPr>
          <a:xfrm>
            <a:off x="2026990" y="2133737"/>
            <a:ext cx="80239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948D0-F159-9E0B-5C75-D5C2C30FA63C}"/>
              </a:ext>
            </a:extLst>
          </p:cNvPr>
          <p:cNvSpPr/>
          <p:nvPr/>
        </p:nvSpPr>
        <p:spPr>
          <a:xfrm>
            <a:off x="2115124" y="5661611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6E3D0-849E-4964-D2D7-383D99D18E90}"/>
              </a:ext>
            </a:extLst>
          </p:cNvPr>
          <p:cNvCxnSpPr>
            <a:cxnSpLocks/>
          </p:cNvCxnSpPr>
          <p:nvPr/>
        </p:nvCxnSpPr>
        <p:spPr>
          <a:xfrm>
            <a:off x="3128676" y="2156597"/>
            <a:ext cx="0" cy="34592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DC673F-F97D-31A9-679F-F2985A770467}"/>
                  </a:ext>
                </a:extLst>
              </p:cNvPr>
              <p:cNvSpPr txBox="1"/>
              <p:nvPr/>
            </p:nvSpPr>
            <p:spPr>
              <a:xfrm>
                <a:off x="3176743" y="3886245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DC673F-F97D-31A9-679F-F2985A770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743" y="3886245"/>
                <a:ext cx="181075" cy="276999"/>
              </a:xfrm>
              <a:prstGeom prst="rect">
                <a:avLst/>
              </a:prstGeom>
              <a:blipFill>
                <a:blip r:embed="rId3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D53877-3257-04B3-BE51-7FC862067FB7}"/>
                  </a:ext>
                </a:extLst>
              </p:cNvPr>
              <p:cNvSpPr txBox="1"/>
              <p:nvPr/>
            </p:nvSpPr>
            <p:spPr>
              <a:xfrm>
                <a:off x="2845009" y="563282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D53877-3257-04B3-BE51-7FC86206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09" y="5632825"/>
                <a:ext cx="283667" cy="276999"/>
              </a:xfrm>
              <a:prstGeom prst="rect">
                <a:avLst/>
              </a:prstGeom>
              <a:blipFill>
                <a:blip r:embed="rId4"/>
                <a:stretch>
                  <a:fillRect l="-21739" r="-65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1CABE0-49D9-E3FF-D8D1-C303757B2D28}"/>
              </a:ext>
            </a:extLst>
          </p:cNvPr>
          <p:cNvCxnSpPr/>
          <p:nvPr/>
        </p:nvCxnSpPr>
        <p:spPr>
          <a:xfrm>
            <a:off x="1171575" y="5760537"/>
            <a:ext cx="0" cy="9152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70FF15-DB47-2DAA-7F9B-C41E44236925}"/>
              </a:ext>
            </a:extLst>
          </p:cNvPr>
          <p:cNvCxnSpPr>
            <a:cxnSpLocks/>
          </p:cNvCxnSpPr>
          <p:nvPr/>
        </p:nvCxnSpPr>
        <p:spPr>
          <a:xfrm>
            <a:off x="2166405" y="3846875"/>
            <a:ext cx="5143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742D1-3926-3D75-338A-F0B886445502}"/>
                  </a:ext>
                </a:extLst>
              </p:cNvPr>
              <p:cNvSpPr txBox="1"/>
              <p:nvPr/>
            </p:nvSpPr>
            <p:spPr>
              <a:xfrm>
                <a:off x="1156755" y="3620675"/>
                <a:ext cx="767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branch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742D1-3926-3D75-338A-F0B88644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55" y="3620675"/>
                <a:ext cx="767774" cy="276999"/>
              </a:xfrm>
              <a:prstGeom prst="rect">
                <a:avLst/>
              </a:prstGeom>
              <a:blipFill>
                <a:blip r:embed="rId5"/>
                <a:stretch>
                  <a:fillRect l="-7143" r="-317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C21FAC-17AA-45B0-23CB-A296BBE7C93B}"/>
                  </a:ext>
                </a:extLst>
              </p:cNvPr>
              <p:cNvSpPr txBox="1"/>
              <p:nvPr/>
            </p:nvSpPr>
            <p:spPr>
              <a:xfrm>
                <a:off x="1266204" y="6150544"/>
                <a:ext cx="556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duct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C21FAC-17AA-45B0-23CB-A296BBE7C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204" y="6150544"/>
                <a:ext cx="556178" cy="276999"/>
              </a:xfrm>
              <a:prstGeom prst="rect">
                <a:avLst/>
              </a:prstGeom>
              <a:blipFill>
                <a:blip r:embed="rId6"/>
                <a:stretch>
                  <a:fillRect l="-9890" r="-549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598FEE-D081-0D7F-E61F-18319CC4CFC7}"/>
                  </a:ext>
                </a:extLst>
              </p:cNvPr>
              <p:cNvSpPr txBox="1"/>
              <p:nvPr/>
            </p:nvSpPr>
            <p:spPr>
              <a:xfrm>
                <a:off x="4730081" y="2300109"/>
                <a:ext cx="1188787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branch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duct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598FEE-D081-0D7F-E61F-18319CC4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1" y="2300109"/>
                <a:ext cx="1188787" cy="572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814866EE-FDAD-51C7-88EB-5C92D165556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2769864"/>
                  </p:ext>
                </p:extLst>
              </p:nvPr>
            </p:nvGraphicFramePr>
            <p:xfrm>
              <a:off x="4238264" y="3302549"/>
              <a:ext cx="7639048" cy="3309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5851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Ji (2005)</a:t>
                          </a:r>
                        </a:p>
                        <a:p>
                          <a:r>
                            <a:rPr lang="en-US" dirty="0"/>
                            <a:t>Boundary Elements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.8216−0.0644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−0.694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≤0.4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0.9326−0.6196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&gt;0.4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Deng (1998)</a:t>
                          </a:r>
                        </a:p>
                        <a:p>
                          <a:r>
                            <a:rPr lang="en-US" dirty="0"/>
                            <a:t>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1.27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1+1.92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−0.086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       0.2&lt;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&lt;5.0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73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Kurze</a:t>
                          </a:r>
                          <a:r>
                            <a:rPr lang="en-US" dirty="0"/>
                            <a:t> and Riedel (2013)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1−1.47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+0.47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311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Ingard</a:t>
                          </a:r>
                          <a:r>
                            <a:rPr lang="en-US" dirty="0"/>
                            <a:t> (2010)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&lt;0.85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dirty="0" smtClean="0">
                                            <a:latin typeface="Cambria Math" panose="02040503050406030204" pitchFamily="18" charset="0"/>
                                          </a:rPr>
                                          <m:t>branch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7202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814866EE-FDAD-51C7-88EB-5C92D165556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2769864"/>
                  </p:ext>
                </p:extLst>
              </p:nvPr>
            </p:nvGraphicFramePr>
            <p:xfrm>
              <a:off x="4238264" y="3302549"/>
              <a:ext cx="7639048" cy="3309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5851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Ji (2005)</a:t>
                          </a:r>
                        </a:p>
                        <a:p>
                          <a:r>
                            <a:rPr lang="en-US" dirty="0"/>
                            <a:t>Boundary Elements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56897" r="-477" b="-3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Deng (1998)</a:t>
                          </a:r>
                        </a:p>
                        <a:p>
                          <a:r>
                            <a:rPr lang="en-US" dirty="0"/>
                            <a:t>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156897" r="-477" b="-2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73092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Kurze</a:t>
                          </a:r>
                          <a:r>
                            <a:rPr lang="en-US" dirty="0"/>
                            <a:t> and Riedel (2013)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281132" r="-477" b="-13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115472"/>
                      </a:ext>
                    </a:extLst>
                  </a:tr>
                  <a:tr h="8848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Ingard</a:t>
                          </a:r>
                          <a:r>
                            <a:rPr lang="en-US" dirty="0"/>
                            <a:t> (2010)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278621" r="-477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202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23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2FA0-8BD3-34ED-9328-E1B38A999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E2D5-12A8-3FC0-79B1-473B8BF0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3444-9427-9017-0ACF-E3C21DED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 extension into expansion chamber acts as a side branch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2F68B-AC40-8DD7-A808-74F64348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B22D-E81F-588A-9756-EDF75233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94878-6F8E-8A8A-5DB6-3751C9A670D3}"/>
              </a:ext>
            </a:extLst>
          </p:cNvPr>
          <p:cNvCxnSpPr/>
          <p:nvPr/>
        </p:nvCxnSpPr>
        <p:spPr>
          <a:xfrm>
            <a:off x="590550" y="2334197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B3BE9-48B8-F3A0-C59A-3C0ECD0E0695}"/>
              </a:ext>
            </a:extLst>
          </p:cNvPr>
          <p:cNvCxnSpPr/>
          <p:nvPr/>
        </p:nvCxnSpPr>
        <p:spPr>
          <a:xfrm>
            <a:off x="590550" y="3094138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FFEB92-3DA8-ED25-A36A-CE2C0C0B41C6}"/>
              </a:ext>
            </a:extLst>
          </p:cNvPr>
          <p:cNvCxnSpPr/>
          <p:nvPr/>
        </p:nvCxnSpPr>
        <p:spPr>
          <a:xfrm>
            <a:off x="2783874" y="1701943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0E1B55-1A9D-733C-84F6-C827D8A8390C}"/>
              </a:ext>
            </a:extLst>
          </p:cNvPr>
          <p:cNvCxnSpPr/>
          <p:nvPr/>
        </p:nvCxnSpPr>
        <p:spPr>
          <a:xfrm>
            <a:off x="2783874" y="3662548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0D0F30-7348-B175-B4E4-35DB598BDB46}"/>
              </a:ext>
            </a:extLst>
          </p:cNvPr>
          <p:cNvCxnSpPr>
            <a:cxnSpLocks/>
          </p:cNvCxnSpPr>
          <p:nvPr/>
        </p:nvCxnSpPr>
        <p:spPr>
          <a:xfrm>
            <a:off x="2783874" y="3110612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8AD4F-D901-9906-0AB8-C6FD316C2EF1}"/>
              </a:ext>
            </a:extLst>
          </p:cNvPr>
          <p:cNvCxnSpPr>
            <a:cxnSpLocks/>
          </p:cNvCxnSpPr>
          <p:nvPr/>
        </p:nvCxnSpPr>
        <p:spPr>
          <a:xfrm>
            <a:off x="2771645" y="1678388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E8333-5D09-0AFC-AA2A-6EC5899144B4}"/>
              </a:ext>
            </a:extLst>
          </p:cNvPr>
          <p:cNvCxnSpPr>
            <a:cxnSpLocks/>
          </p:cNvCxnSpPr>
          <p:nvPr/>
        </p:nvCxnSpPr>
        <p:spPr>
          <a:xfrm>
            <a:off x="6472493" y="2334197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1503D4-FF84-E9DF-B135-04FFA11014EC}"/>
              </a:ext>
            </a:extLst>
          </p:cNvPr>
          <p:cNvCxnSpPr>
            <a:cxnSpLocks/>
          </p:cNvCxnSpPr>
          <p:nvPr/>
        </p:nvCxnSpPr>
        <p:spPr>
          <a:xfrm>
            <a:off x="6472493" y="3094138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889178-2FBB-2C6C-1B3B-1BFDC19FF8BF}"/>
              </a:ext>
            </a:extLst>
          </p:cNvPr>
          <p:cNvCxnSpPr>
            <a:cxnSpLocks/>
          </p:cNvCxnSpPr>
          <p:nvPr/>
        </p:nvCxnSpPr>
        <p:spPr>
          <a:xfrm>
            <a:off x="6484722" y="3110612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55E1D7-6FB7-ED14-8983-B4D2F50CE798}"/>
              </a:ext>
            </a:extLst>
          </p:cNvPr>
          <p:cNvCxnSpPr>
            <a:cxnSpLocks/>
          </p:cNvCxnSpPr>
          <p:nvPr/>
        </p:nvCxnSpPr>
        <p:spPr>
          <a:xfrm>
            <a:off x="6472493" y="1678388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86EBA1-DDA0-EF40-023B-347278D47767}"/>
              </a:ext>
            </a:extLst>
          </p:cNvPr>
          <p:cNvCxnSpPr/>
          <p:nvPr/>
        </p:nvCxnSpPr>
        <p:spPr>
          <a:xfrm>
            <a:off x="581025" y="4934522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DFEDBA-B698-8C5D-CD50-530C93F938B8}"/>
              </a:ext>
            </a:extLst>
          </p:cNvPr>
          <p:cNvCxnSpPr/>
          <p:nvPr/>
        </p:nvCxnSpPr>
        <p:spPr>
          <a:xfrm>
            <a:off x="581025" y="5694463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7F594-ABCD-9AEF-8268-F0EC6260E601}"/>
              </a:ext>
            </a:extLst>
          </p:cNvPr>
          <p:cNvCxnSpPr>
            <a:cxnSpLocks/>
          </p:cNvCxnSpPr>
          <p:nvPr/>
        </p:nvCxnSpPr>
        <p:spPr>
          <a:xfrm>
            <a:off x="4217000" y="4278713"/>
            <a:ext cx="224596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C3304E-D9A5-4F72-4A8A-5805D70C28D4}"/>
              </a:ext>
            </a:extLst>
          </p:cNvPr>
          <p:cNvCxnSpPr>
            <a:cxnSpLocks/>
          </p:cNvCxnSpPr>
          <p:nvPr/>
        </p:nvCxnSpPr>
        <p:spPr>
          <a:xfrm>
            <a:off x="4281101" y="6262873"/>
            <a:ext cx="2183799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A77447-D754-3548-1C2F-17A69A0F023D}"/>
              </a:ext>
            </a:extLst>
          </p:cNvPr>
          <p:cNvCxnSpPr>
            <a:cxnSpLocks/>
          </p:cNvCxnSpPr>
          <p:nvPr/>
        </p:nvCxnSpPr>
        <p:spPr>
          <a:xfrm>
            <a:off x="4271576" y="5694463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B57073-13AE-5466-D346-287812DC2D7E}"/>
              </a:ext>
            </a:extLst>
          </p:cNvPr>
          <p:cNvCxnSpPr>
            <a:cxnSpLocks/>
          </p:cNvCxnSpPr>
          <p:nvPr/>
        </p:nvCxnSpPr>
        <p:spPr>
          <a:xfrm>
            <a:off x="4271576" y="4278713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D0E1FE-9564-D8DB-8165-5D8AE32EA9E2}"/>
              </a:ext>
            </a:extLst>
          </p:cNvPr>
          <p:cNvCxnSpPr>
            <a:cxnSpLocks/>
          </p:cNvCxnSpPr>
          <p:nvPr/>
        </p:nvCxnSpPr>
        <p:spPr>
          <a:xfrm>
            <a:off x="6462968" y="4934522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A7332C-768D-8651-044D-3C29A74F6F77}"/>
              </a:ext>
            </a:extLst>
          </p:cNvPr>
          <p:cNvCxnSpPr>
            <a:cxnSpLocks/>
          </p:cNvCxnSpPr>
          <p:nvPr/>
        </p:nvCxnSpPr>
        <p:spPr>
          <a:xfrm>
            <a:off x="6462968" y="5694463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F3DE72-9D2D-DB7F-CCEA-FB7375A129A0}"/>
              </a:ext>
            </a:extLst>
          </p:cNvPr>
          <p:cNvCxnSpPr>
            <a:cxnSpLocks/>
          </p:cNvCxnSpPr>
          <p:nvPr/>
        </p:nvCxnSpPr>
        <p:spPr>
          <a:xfrm>
            <a:off x="6475197" y="5710937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A36C2E-AEC3-AECA-33A7-9D8E8CA9BB1D}"/>
              </a:ext>
            </a:extLst>
          </p:cNvPr>
          <p:cNvCxnSpPr>
            <a:cxnSpLocks/>
          </p:cNvCxnSpPr>
          <p:nvPr/>
        </p:nvCxnSpPr>
        <p:spPr>
          <a:xfrm>
            <a:off x="6462968" y="4278713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451D1C73-4889-6CC8-AEC6-C6F23CA59407}"/>
              </a:ext>
            </a:extLst>
          </p:cNvPr>
          <p:cNvSpPr/>
          <p:nvPr/>
        </p:nvSpPr>
        <p:spPr>
          <a:xfrm rot="13929958">
            <a:off x="3630121" y="494679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E4B118C-BE26-D78C-44FF-A8D21697A879}"/>
              </a:ext>
            </a:extLst>
          </p:cNvPr>
          <p:cNvSpPr/>
          <p:nvPr/>
        </p:nvSpPr>
        <p:spPr>
          <a:xfrm>
            <a:off x="9867334" y="1590743"/>
            <a:ext cx="2011680" cy="2011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D3B4C11-68A4-38FD-C923-A2ECFFF15020}"/>
              </a:ext>
            </a:extLst>
          </p:cNvPr>
          <p:cNvSpPr/>
          <p:nvPr/>
        </p:nvSpPr>
        <p:spPr>
          <a:xfrm>
            <a:off x="10515600" y="2230823"/>
            <a:ext cx="731520" cy="7315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E5FC-FCD8-10FC-36C9-56F5DC18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performance metrics from transfer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11583-029F-F53E-DD20-19E90E84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6F67-2192-1961-F86F-1E4C8FE9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E0D18F-8662-F95C-1874-B7AD0EBF9D05}"/>
                  </a:ext>
                </a:extLst>
              </p:cNvPr>
              <p:cNvSpPr txBox="1"/>
              <p:nvPr/>
            </p:nvSpPr>
            <p:spPr>
              <a:xfrm>
                <a:off x="489295" y="1849729"/>
                <a:ext cx="4431854" cy="1123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E0D18F-8662-F95C-1874-B7AD0EBF9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5" y="1849729"/>
                <a:ext cx="4431854" cy="1123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57BB6-55DF-E3F9-3055-CBD559C2C68D}"/>
                  </a:ext>
                </a:extLst>
              </p:cNvPr>
              <p:cNvSpPr txBox="1"/>
              <p:nvPr/>
            </p:nvSpPr>
            <p:spPr>
              <a:xfrm>
                <a:off x="489295" y="3883090"/>
                <a:ext cx="7098610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57BB6-55DF-E3F9-3055-CBD559C2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5" y="3883090"/>
                <a:ext cx="7098610" cy="1369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8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A4160-54F8-5561-E083-48F3733A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A7D8D-D14D-1414-5275-8ED2325E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6F5398-F086-F20F-F7EF-93079FC1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" y="0"/>
            <a:ext cx="796401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7AE0B-C049-6137-89C6-5AD9234D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E3431E-2EF9-0C6B-E9A8-1B4F933CF3BE}"/>
              </a:ext>
            </a:extLst>
          </p:cNvPr>
          <p:cNvSpPr/>
          <p:nvPr/>
        </p:nvSpPr>
        <p:spPr>
          <a:xfrm>
            <a:off x="1265986" y="2490901"/>
            <a:ext cx="1645817" cy="1876196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F53D0-532B-AB05-A2A4-44BBAA51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BA4FE6F-CAB0-D10C-2C48-A5CD78B7FF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1674958"/>
                  </p:ext>
                </p:extLst>
              </p:nvPr>
            </p:nvGraphicFramePr>
            <p:xfrm>
              <a:off x="361951" y="848497"/>
              <a:ext cx="723704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Helmholtz resonator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</a:t>
                          </a:r>
                          <a:r>
                            <a:rPr lang="en-US" baseline="0" dirty="0"/>
                            <a:t> usually calculated from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dirty="0"/>
                            <a:t> (quality factor),</a:t>
                          </a:r>
                          <a:r>
                            <a:rPr lang="en-US" baseline="0" dirty="0"/>
                            <a:t> measured or estimated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BA4FE6F-CAB0-D10C-2C48-A5CD78B7FF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1674958"/>
                  </p:ext>
                </p:extLst>
              </p:nvPr>
            </p:nvGraphicFramePr>
            <p:xfrm>
              <a:off x="361951" y="848497"/>
              <a:ext cx="723704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Helmholtz resonator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43709" r="-79615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43709" r="-976" b="-9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E308B-1F13-A1A1-18A5-EFC55568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0E82-044F-8003-F76A-92A0E43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CF65C-AB28-3C45-E3B8-C66F398CB3A4}"/>
              </a:ext>
            </a:extLst>
          </p:cNvPr>
          <p:cNvSpPr/>
          <p:nvPr/>
        </p:nvSpPr>
        <p:spPr>
          <a:xfrm>
            <a:off x="218503" y="4957590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EE510D-9389-BBB4-DA19-FE71313FFE41}"/>
              </a:ext>
            </a:extLst>
          </p:cNvPr>
          <p:cNvSpPr/>
          <p:nvPr/>
        </p:nvSpPr>
        <p:spPr>
          <a:xfrm>
            <a:off x="2388825" y="4957589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5F298-B755-4EC2-0322-31A141F86285}"/>
              </a:ext>
            </a:extLst>
          </p:cNvPr>
          <p:cNvSpPr/>
          <p:nvPr/>
        </p:nvSpPr>
        <p:spPr>
          <a:xfrm>
            <a:off x="218503" y="5737951"/>
            <a:ext cx="371451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8F5B1-C5EF-7670-4547-337D3F83FB4E}"/>
              </a:ext>
            </a:extLst>
          </p:cNvPr>
          <p:cNvSpPr/>
          <p:nvPr/>
        </p:nvSpPr>
        <p:spPr>
          <a:xfrm>
            <a:off x="1762699" y="5003308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BEF70D-5DAC-3D95-FFC9-725BF9221B80}"/>
              </a:ext>
            </a:extLst>
          </p:cNvPr>
          <p:cNvCxnSpPr>
            <a:cxnSpLocks/>
          </p:cNvCxnSpPr>
          <p:nvPr/>
        </p:nvCxnSpPr>
        <p:spPr>
          <a:xfrm>
            <a:off x="2657292" y="4077892"/>
            <a:ext cx="11017" cy="11661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30605-968E-E6D6-4FB0-844F57724D00}"/>
                  </a:ext>
                </a:extLst>
              </p:cNvPr>
              <p:cNvSpPr txBox="1"/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30605-968E-E6D6-4FB0-844F5772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blipFill>
                <a:blip r:embed="rId3"/>
                <a:stretch>
                  <a:fillRect l="-19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645AA00-B1CA-AFD6-2C78-F279615FEBFD}"/>
              </a:ext>
            </a:extLst>
          </p:cNvPr>
          <p:cNvSpPr/>
          <p:nvPr/>
        </p:nvSpPr>
        <p:spPr>
          <a:xfrm>
            <a:off x="1752972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943BB-2029-A374-1D9D-7F5AA22E7C3E}"/>
              </a:ext>
            </a:extLst>
          </p:cNvPr>
          <p:cNvSpPr/>
          <p:nvPr/>
        </p:nvSpPr>
        <p:spPr>
          <a:xfrm>
            <a:off x="2379098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24775-2791-CF3B-B58D-56F44F5D4CA9}"/>
              </a:ext>
            </a:extLst>
          </p:cNvPr>
          <p:cNvSpPr/>
          <p:nvPr/>
        </p:nvSpPr>
        <p:spPr>
          <a:xfrm>
            <a:off x="1220267" y="2468042"/>
            <a:ext cx="45719" cy="1921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AA42BE-ECAB-DBCD-E7D2-B32A5834EB58}"/>
              </a:ext>
            </a:extLst>
          </p:cNvPr>
          <p:cNvSpPr/>
          <p:nvPr/>
        </p:nvSpPr>
        <p:spPr>
          <a:xfrm>
            <a:off x="2918277" y="2482638"/>
            <a:ext cx="45719" cy="1921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5BC05-AE94-877E-AB1E-4E95D8F9CFA5}"/>
              </a:ext>
            </a:extLst>
          </p:cNvPr>
          <p:cNvSpPr/>
          <p:nvPr/>
        </p:nvSpPr>
        <p:spPr>
          <a:xfrm>
            <a:off x="1220268" y="4367098"/>
            <a:ext cx="57842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D1E52-C58F-B4FE-AACD-DBD6DCB2B08F}"/>
              </a:ext>
            </a:extLst>
          </p:cNvPr>
          <p:cNvSpPr/>
          <p:nvPr/>
        </p:nvSpPr>
        <p:spPr>
          <a:xfrm>
            <a:off x="2379097" y="4358835"/>
            <a:ext cx="57842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398DE-1D18-20C0-85C8-76088E2D9186}"/>
              </a:ext>
            </a:extLst>
          </p:cNvPr>
          <p:cNvSpPr/>
          <p:nvPr/>
        </p:nvSpPr>
        <p:spPr>
          <a:xfrm>
            <a:off x="1219898" y="2468042"/>
            <a:ext cx="17440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20B125-CE4F-084A-A280-31B4FAF8A811}"/>
              </a:ext>
            </a:extLst>
          </p:cNvPr>
          <p:cNvSpPr/>
          <p:nvPr/>
        </p:nvSpPr>
        <p:spPr>
          <a:xfrm>
            <a:off x="1773996" y="4110685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04A03-B9E0-3027-2ED8-CC371F126F1F}"/>
                  </a:ext>
                </a:extLst>
              </p:cNvPr>
              <p:cNvSpPr txBox="1"/>
              <p:nvPr/>
            </p:nvSpPr>
            <p:spPr>
              <a:xfrm>
                <a:off x="1434166" y="5008959"/>
                <a:ext cx="383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04A03-B9E0-3027-2ED8-CC371F126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66" y="5008959"/>
                <a:ext cx="383054" cy="276999"/>
              </a:xfrm>
              <a:prstGeom prst="rect">
                <a:avLst/>
              </a:prstGeom>
              <a:blipFill>
                <a:blip r:embed="rId4"/>
                <a:stretch>
                  <a:fillRect l="-12698" r="-63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73D431-386D-7E40-CA41-FE63647573DF}"/>
                  </a:ext>
                </a:extLst>
              </p:cNvPr>
              <p:cNvSpPr txBox="1"/>
              <p:nvPr/>
            </p:nvSpPr>
            <p:spPr>
              <a:xfrm>
                <a:off x="1430942" y="4067241"/>
                <a:ext cx="383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73D431-386D-7E40-CA41-FE636475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42" y="4067241"/>
                <a:ext cx="383054" cy="276999"/>
              </a:xfrm>
              <a:prstGeom prst="rect">
                <a:avLst/>
              </a:prstGeom>
              <a:blipFill>
                <a:blip r:embed="rId5"/>
                <a:stretch>
                  <a:fillRect l="-14286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FC2F39-F866-722F-B669-10C8625507EA}"/>
                  </a:ext>
                </a:extLst>
              </p:cNvPr>
              <p:cNvSpPr txBox="1"/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FC2F39-F866-722F-B669-10C86255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6E0E54-3C3C-D246-8A7E-BD8AB3228D24}"/>
                  </a:ext>
                </a:extLst>
              </p:cNvPr>
              <p:cNvSpPr txBox="1"/>
              <p:nvPr/>
            </p:nvSpPr>
            <p:spPr>
              <a:xfrm>
                <a:off x="1995289" y="3248403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6E0E54-3C3C-D246-8A7E-BD8AB3228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89" y="3248403"/>
                <a:ext cx="204480" cy="276999"/>
              </a:xfrm>
              <a:prstGeom prst="rect">
                <a:avLst/>
              </a:prstGeom>
              <a:blipFill>
                <a:blip r:embed="rId7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6C4DF22-975F-C8E4-C99C-458316E89AE9}"/>
              </a:ext>
            </a:extLst>
          </p:cNvPr>
          <p:cNvSpPr/>
          <p:nvPr/>
        </p:nvSpPr>
        <p:spPr>
          <a:xfrm>
            <a:off x="1765922" y="4110685"/>
            <a:ext cx="640673" cy="11333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D3CC8-5F8D-01D5-D041-81FF848A6FB7}"/>
              </a:ext>
            </a:extLst>
          </p:cNvPr>
          <p:cNvSpPr/>
          <p:nvPr/>
        </p:nvSpPr>
        <p:spPr>
          <a:xfrm>
            <a:off x="2331600" y="4344240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C18C3D-4E0E-3A31-8B74-3D71AB11BFFA}"/>
              </a:ext>
            </a:extLst>
          </p:cNvPr>
          <p:cNvSpPr/>
          <p:nvPr/>
        </p:nvSpPr>
        <p:spPr>
          <a:xfrm>
            <a:off x="1763401" y="4328368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5F780-7BEC-2CC6-F4D4-32AFCEA2BF55}"/>
              </a:ext>
            </a:extLst>
          </p:cNvPr>
          <p:cNvCxnSpPr>
            <a:cxnSpLocks/>
          </p:cNvCxnSpPr>
          <p:nvPr/>
        </p:nvCxnSpPr>
        <p:spPr>
          <a:xfrm>
            <a:off x="1290251" y="4407521"/>
            <a:ext cx="0" cy="52136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4A0615-B048-CBDE-32BC-420C537DC45D}"/>
                  </a:ext>
                </a:extLst>
              </p:cNvPr>
              <p:cNvSpPr txBox="1"/>
              <p:nvPr/>
            </p:nvSpPr>
            <p:spPr>
              <a:xfrm>
                <a:off x="630767" y="4454594"/>
                <a:ext cx="578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4A0615-B048-CBDE-32BC-420C537D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4454594"/>
                <a:ext cx="578748" cy="276999"/>
              </a:xfrm>
              <a:prstGeom prst="rect">
                <a:avLst/>
              </a:prstGeom>
              <a:blipFill>
                <a:blip r:embed="rId8"/>
                <a:stretch>
                  <a:fillRect l="-8421" r="-42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B52B67-2ACA-B9D3-F12C-F9970730CBBC}"/>
                  </a:ext>
                </a:extLst>
              </p:cNvPr>
              <p:cNvSpPr txBox="1"/>
              <p:nvPr/>
            </p:nvSpPr>
            <p:spPr>
              <a:xfrm>
                <a:off x="3690002" y="2421817"/>
                <a:ext cx="5054052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/>
                  <a:t>Resonance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B52B67-2ACA-B9D3-F12C-F9970730C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02" y="2421817"/>
                <a:ext cx="5054052" cy="656013"/>
              </a:xfrm>
              <a:prstGeom prst="rect">
                <a:avLst/>
              </a:prstGeom>
              <a:blipFill>
                <a:blip r:embed="rId9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C0DB03-AE27-D3ED-3711-531C34FF43C9}"/>
                  </a:ext>
                </a:extLst>
              </p:cNvPr>
              <p:cNvSpPr txBox="1"/>
              <p:nvPr/>
            </p:nvSpPr>
            <p:spPr>
              <a:xfrm>
                <a:off x="3690002" y="3274417"/>
                <a:ext cx="3108368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/>
                  <a:t>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𝑆𝑉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C0DB03-AE27-D3ED-3711-531C34FF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02" y="3274417"/>
                <a:ext cx="3108368" cy="656013"/>
              </a:xfrm>
              <a:prstGeom prst="rect">
                <a:avLst/>
              </a:prstGeom>
              <a:blipFill>
                <a:blip r:embed="rId10"/>
                <a:stretch>
                  <a:fillRect l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0587EDF3-EE74-845A-E6E8-3C80C6406F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968333"/>
                  </p:ext>
                </p:extLst>
              </p:nvPr>
            </p:nvGraphicFramePr>
            <p:xfrm>
              <a:off x="5080881" y="4278939"/>
              <a:ext cx="5103197" cy="1542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=0.82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1−1.33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neck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cavity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: use</a:t>
                          </a:r>
                          <a:r>
                            <a:rPr lang="en-US" baseline="0" dirty="0"/>
                            <a:t> formulations from previous slide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0587EDF3-EE74-845A-E6E8-3C80C6406F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968333"/>
                  </p:ext>
                </p:extLst>
              </p:nvPr>
            </p:nvGraphicFramePr>
            <p:xfrm>
              <a:off x="5080881" y="4278939"/>
              <a:ext cx="5103197" cy="1542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800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9" t="-50000" r="-477" b="-5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9" t="-324590" r="-47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D94B8C-981B-B873-50E9-29A167F57EDF}"/>
              </a:ext>
            </a:extLst>
          </p:cNvPr>
          <p:cNvCxnSpPr>
            <a:cxnSpLocks/>
          </p:cNvCxnSpPr>
          <p:nvPr/>
        </p:nvCxnSpPr>
        <p:spPr>
          <a:xfrm flipH="1">
            <a:off x="1814107" y="5375277"/>
            <a:ext cx="4984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CF875C-4256-F515-8BFD-F245648F638B}"/>
                  </a:ext>
                </a:extLst>
              </p:cNvPr>
              <p:cNvSpPr txBox="1"/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CF875C-4256-F515-8BFD-F245648F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blipFill>
                <a:blip r:embed="rId12"/>
                <a:stretch>
                  <a:fillRect l="-9278" r="-41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E128C8-9E7A-AF3F-EE28-10485CFC2FA1}"/>
              </a:ext>
            </a:extLst>
          </p:cNvPr>
          <p:cNvCxnSpPr>
            <a:cxnSpLocks/>
          </p:cNvCxnSpPr>
          <p:nvPr/>
        </p:nvCxnSpPr>
        <p:spPr>
          <a:xfrm flipH="1">
            <a:off x="1300249" y="2749823"/>
            <a:ext cx="151280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1A9B6F-35DA-FE8F-038A-634F7B471389}"/>
                  </a:ext>
                </a:extLst>
              </p:cNvPr>
              <p:cNvSpPr txBox="1"/>
              <p:nvPr/>
            </p:nvSpPr>
            <p:spPr>
              <a:xfrm>
                <a:off x="1679086" y="2781569"/>
                <a:ext cx="689228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cavity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1A9B6F-35DA-FE8F-038A-634F7B47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86" y="2781569"/>
                <a:ext cx="689228" cy="302519"/>
              </a:xfrm>
              <a:prstGeom prst="rect">
                <a:avLst/>
              </a:prstGeom>
              <a:blipFill>
                <a:blip r:embed="rId13"/>
                <a:stretch>
                  <a:fillRect l="-7895" r="-701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65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8A48E-83B4-5536-0760-51485E49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D660505-1F8F-A43B-BCB4-F7E8BD682245}"/>
              </a:ext>
            </a:extLst>
          </p:cNvPr>
          <p:cNvSpPr/>
          <p:nvPr/>
        </p:nvSpPr>
        <p:spPr>
          <a:xfrm flipV="1">
            <a:off x="218502" y="4408744"/>
            <a:ext cx="1516247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A5CCEB-96FB-0A6B-3D46-5F1E06EA01C4}"/>
              </a:ext>
            </a:extLst>
          </p:cNvPr>
          <p:cNvSpPr/>
          <p:nvPr/>
        </p:nvSpPr>
        <p:spPr>
          <a:xfrm flipV="1">
            <a:off x="2431141" y="4418343"/>
            <a:ext cx="1516247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1F6F4-A9E8-03D2-A520-BB9460C5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0600662-0C35-07F6-5BE5-44A6F75CEE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7006823"/>
                  </p:ext>
                </p:extLst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0600662-0C35-07F6-5BE5-44A6F75CEE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7006823"/>
                  </p:ext>
                </p:extLst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77AEF-45A5-2E97-AFCB-69CF89AA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4C5AC-5420-3FCA-72D1-D763B7C0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4BF5E-2D4D-77C6-40CC-E92398501576}"/>
              </a:ext>
            </a:extLst>
          </p:cNvPr>
          <p:cNvSpPr/>
          <p:nvPr/>
        </p:nvSpPr>
        <p:spPr>
          <a:xfrm>
            <a:off x="1762699" y="5003308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22C2A0-C5A1-3962-14EE-7740B6380ADF}"/>
              </a:ext>
            </a:extLst>
          </p:cNvPr>
          <p:cNvCxnSpPr>
            <a:cxnSpLocks/>
          </p:cNvCxnSpPr>
          <p:nvPr/>
        </p:nvCxnSpPr>
        <p:spPr>
          <a:xfrm>
            <a:off x="2657292" y="4077892"/>
            <a:ext cx="11017" cy="11661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7C7ED-A6EC-192B-049E-AB8DAEA453BE}"/>
                  </a:ext>
                </a:extLst>
              </p:cNvPr>
              <p:cNvSpPr txBox="1"/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7C7ED-A6EC-192B-049E-AB8DAEA4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blipFill>
                <a:blip r:embed="rId3"/>
                <a:stretch>
                  <a:fillRect l="-19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752C351-01FA-4167-4FD6-CCF06E47D6C2}"/>
              </a:ext>
            </a:extLst>
          </p:cNvPr>
          <p:cNvSpPr/>
          <p:nvPr/>
        </p:nvSpPr>
        <p:spPr>
          <a:xfrm>
            <a:off x="1752972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7E830-7904-4125-E8D9-12524701B62F}"/>
              </a:ext>
            </a:extLst>
          </p:cNvPr>
          <p:cNvSpPr/>
          <p:nvPr/>
        </p:nvSpPr>
        <p:spPr>
          <a:xfrm>
            <a:off x="2379098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CCC99D-8F2A-FE67-44D9-CF3C0D38D244}"/>
              </a:ext>
            </a:extLst>
          </p:cNvPr>
          <p:cNvSpPr/>
          <p:nvPr/>
        </p:nvSpPr>
        <p:spPr>
          <a:xfrm>
            <a:off x="1773996" y="4110685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FCFD87-CCC4-65BE-DE32-49970743AF16}"/>
                  </a:ext>
                </a:extLst>
              </p:cNvPr>
              <p:cNvSpPr txBox="1"/>
              <p:nvPr/>
            </p:nvSpPr>
            <p:spPr>
              <a:xfrm>
                <a:off x="1434166" y="5008959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FCFD87-CCC4-65BE-DE32-49970743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66" y="5008959"/>
                <a:ext cx="288989" cy="276999"/>
              </a:xfrm>
              <a:prstGeom prst="rect">
                <a:avLst/>
              </a:prstGeom>
              <a:blipFill>
                <a:blip r:embed="rId4"/>
                <a:stretch>
                  <a:fillRect l="-16667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6F2E37-A478-503C-967F-BAFB94675EC8}"/>
                  </a:ext>
                </a:extLst>
              </p:cNvPr>
              <p:cNvSpPr txBox="1"/>
              <p:nvPr/>
            </p:nvSpPr>
            <p:spPr>
              <a:xfrm>
                <a:off x="1430942" y="4067241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6F2E37-A478-503C-967F-BAFB9467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42" y="4067241"/>
                <a:ext cx="288989" cy="276999"/>
              </a:xfrm>
              <a:prstGeom prst="rect">
                <a:avLst/>
              </a:prstGeom>
              <a:blipFill>
                <a:blip r:embed="rId5"/>
                <a:stretch>
                  <a:fillRect l="-19149" r="-212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7A0C4-39CB-4659-5EC6-A33050C877B3}"/>
                  </a:ext>
                </a:extLst>
              </p:cNvPr>
              <p:cNvSpPr txBox="1"/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7A0C4-39CB-4659-5EC6-A33050C8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BA676C-65F0-90A7-D71F-747862B68520}"/>
              </a:ext>
            </a:extLst>
          </p:cNvPr>
          <p:cNvSpPr/>
          <p:nvPr/>
        </p:nvSpPr>
        <p:spPr>
          <a:xfrm>
            <a:off x="1765922" y="4110685"/>
            <a:ext cx="640673" cy="11333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AC6794-049F-030B-A83D-A3B576DC4841}"/>
              </a:ext>
            </a:extLst>
          </p:cNvPr>
          <p:cNvSpPr/>
          <p:nvPr/>
        </p:nvSpPr>
        <p:spPr>
          <a:xfrm>
            <a:off x="2331600" y="4344240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64B445-F116-205F-07D7-21A4D9106F12}"/>
              </a:ext>
            </a:extLst>
          </p:cNvPr>
          <p:cNvSpPr/>
          <p:nvPr/>
        </p:nvSpPr>
        <p:spPr>
          <a:xfrm>
            <a:off x="1763401" y="4328368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9CB81A-1E19-B142-270A-73ABB58B0BEB}"/>
              </a:ext>
            </a:extLst>
          </p:cNvPr>
          <p:cNvCxnSpPr>
            <a:cxnSpLocks/>
          </p:cNvCxnSpPr>
          <p:nvPr/>
        </p:nvCxnSpPr>
        <p:spPr>
          <a:xfrm>
            <a:off x="1290251" y="4407521"/>
            <a:ext cx="0" cy="52136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9D222D-9DC3-6291-4072-A0F4B83F0151}"/>
                  </a:ext>
                </a:extLst>
              </p:cNvPr>
              <p:cNvSpPr txBox="1"/>
              <p:nvPr/>
            </p:nvSpPr>
            <p:spPr>
              <a:xfrm>
                <a:off x="278834" y="4516477"/>
                <a:ext cx="1047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9D222D-9DC3-6291-4072-A0F4B83F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" y="4516477"/>
                <a:ext cx="1047018" cy="276999"/>
              </a:xfrm>
              <a:prstGeom prst="rect">
                <a:avLst/>
              </a:prstGeom>
              <a:blipFill>
                <a:blip r:embed="rId7"/>
                <a:stretch>
                  <a:fillRect l="-2924" r="-29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FAB77C16-1517-A982-1175-3CEE0BADA2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624669"/>
                  </p:ext>
                </p:extLst>
              </p:nvPr>
            </p:nvGraphicFramePr>
            <p:xfrm>
              <a:off x="5047398" y="4301469"/>
              <a:ext cx="5103197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dirty="0"/>
                            <a:t> is Mach number of flow through the orifice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: use</a:t>
                          </a:r>
                          <a:r>
                            <a:rPr lang="en-US" baseline="0" dirty="0"/>
                            <a:t> formulations from previous slides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FAB77C16-1517-A982-1175-3CEE0BADA2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624669"/>
                  </p:ext>
                </p:extLst>
              </p:nvPr>
            </p:nvGraphicFramePr>
            <p:xfrm>
              <a:off x="5047398" y="4301469"/>
              <a:ext cx="5103197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19" t="-62264" r="-477" b="-7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19" t="-281967" r="-477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F6E6EE-92F5-3F21-B488-7341010C6F77}"/>
              </a:ext>
            </a:extLst>
          </p:cNvPr>
          <p:cNvCxnSpPr>
            <a:cxnSpLocks/>
          </p:cNvCxnSpPr>
          <p:nvPr/>
        </p:nvCxnSpPr>
        <p:spPr>
          <a:xfrm flipH="1">
            <a:off x="1814107" y="5375277"/>
            <a:ext cx="4984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5FD12-F6D1-F447-B129-DC4DA6E210B4}"/>
                  </a:ext>
                </a:extLst>
              </p:cNvPr>
              <p:cNvSpPr txBox="1"/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5FD12-F6D1-F447-B129-DC4DA6E2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blipFill>
                <a:blip r:embed="rId9"/>
                <a:stretch>
                  <a:fillRect l="-9278" r="-41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A3D6D36-64F8-90DB-8E82-CAF40EE03AD6}"/>
              </a:ext>
            </a:extLst>
          </p:cNvPr>
          <p:cNvSpPr/>
          <p:nvPr/>
        </p:nvSpPr>
        <p:spPr>
          <a:xfrm flipV="1">
            <a:off x="247570" y="6178483"/>
            <a:ext cx="3699818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6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55D2-BDE6-E693-9772-5A98C628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FE78-47D6-6E40-D359-618C7FBD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DEA0FFA-E3B9-5214-80B7-756826D46D6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DEA0FFA-E3B9-5214-80B7-756826D46D6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69BAC-D340-742B-2667-03FF4D04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EF07-F36C-9FBF-2BF6-B52CBFB5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02A9-8AC9-AC78-1B8D-2AB221B64C24}"/>
                  </a:ext>
                </a:extLst>
              </p:cNvPr>
              <p:cNvSpPr txBox="1"/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+0.288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02A9-8AC9-AC78-1B8D-2AB221B6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B149AA-79CF-04B9-DC97-A3C3E5876D5B}"/>
                  </a:ext>
                </a:extLst>
              </p:cNvPr>
              <p:cNvSpPr txBox="1"/>
              <p:nvPr/>
            </p:nvSpPr>
            <p:spPr>
              <a:xfrm>
                <a:off x="1833565" y="2855541"/>
                <a:ext cx="4521994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𝜔𝜌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: viscous boundary layer thickness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B149AA-79CF-04B9-DC97-A3C3E5876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65" y="2855541"/>
                <a:ext cx="4521994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4AE7F0-7ADD-9C2C-2B6C-EC5281A95EA6}"/>
                  </a:ext>
                </a:extLst>
              </p:cNvPr>
              <p:cNvSpPr txBox="1"/>
              <p:nvPr/>
            </p:nvSpPr>
            <p:spPr>
              <a:xfrm>
                <a:off x="1833565" y="3631962"/>
                <a:ext cx="8243888" cy="2906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cross-sectional perimeter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cross-sectional surface area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dirty="0"/>
                  <a:t>: ratio of specific heats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larger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for plates of negligible thickness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larger of edge radius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for tube openings where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 for tubes radiating into spaces smaller than a wavelength (e.g., expansion tube)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r>
                  <a:rPr lang="en-US" dirty="0"/>
                  <a:t>for flanged open radiation from a tube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0.5 </m:t>
                    </m:r>
                  </m:oMath>
                </a14:m>
                <a:r>
                  <a:rPr lang="en-US" dirty="0"/>
                  <a:t>for </a:t>
                </a:r>
                <a:r>
                  <a:rPr lang="en-US" dirty="0" err="1"/>
                  <a:t>unflanged</a:t>
                </a:r>
                <a:r>
                  <a:rPr lang="en-US" dirty="0"/>
                  <a:t> open radiation from a tube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 for radiation into a quarter wave tube or Helmholtz resonator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 Mach number for flow though hole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4AE7F0-7ADD-9C2C-2B6C-EC5281A9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65" y="3631962"/>
                <a:ext cx="8243888" cy="2906950"/>
              </a:xfrm>
              <a:prstGeom prst="rect">
                <a:avLst/>
              </a:prstGeom>
              <a:blipFill>
                <a:blip r:embed="rId5"/>
                <a:stretch>
                  <a:fillRect t="-1258" r="-592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70B4-6033-76EE-81EF-220F1B33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8540-59AB-A930-B7B3-01072447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FB6418E-671A-67C5-C2EF-40D4E86F41F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FB6418E-671A-67C5-C2EF-40D4E86F41F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304ED-2EB8-B463-6666-2750DA5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03C14-3043-9C58-1D33-5624B8E8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586C1-11C8-67DE-30F9-5970731C7F1B}"/>
                  </a:ext>
                </a:extLst>
              </p:cNvPr>
              <p:cNvSpPr txBox="1"/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+0.288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586C1-11C8-67DE-30F9-5970731C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A670BB-0FE9-CDE2-06F8-A7321BDF4ADE}"/>
              </a:ext>
            </a:extLst>
          </p:cNvPr>
          <p:cNvSpPr/>
          <p:nvPr/>
        </p:nvSpPr>
        <p:spPr>
          <a:xfrm>
            <a:off x="0" y="3157405"/>
            <a:ext cx="4032173" cy="1068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attenuation along the length of the tube (Negligible for small tube lengths)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3FC859-5679-E9CF-915A-CBB407870497}"/>
              </a:ext>
            </a:extLst>
          </p:cNvPr>
          <p:cNvSpPr/>
          <p:nvPr/>
        </p:nvSpPr>
        <p:spPr>
          <a:xfrm>
            <a:off x="2763398" y="4551038"/>
            <a:ext cx="2844187" cy="10686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viscous losses at the tube entry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19064D-25D9-E34A-3BDD-A0E0AEEC88A6}"/>
              </a:ext>
            </a:extLst>
          </p:cNvPr>
          <p:cNvSpPr/>
          <p:nvPr/>
        </p:nvSpPr>
        <p:spPr>
          <a:xfrm>
            <a:off x="5743460" y="4551038"/>
            <a:ext cx="2420038" cy="10686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radiation losses at the tube exit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27B5986-E33C-B563-E32B-1BDD85DCED26}"/>
                  </a:ext>
                </a:extLst>
              </p:cNvPr>
              <p:cNvSpPr/>
              <p:nvPr/>
            </p:nvSpPr>
            <p:spPr>
              <a:xfrm>
                <a:off x="8517875" y="3596890"/>
                <a:ext cx="3215089" cy="328421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Accounts for mean flow through the orifice from grazing flow and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&lt;0.2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flow is through orifice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2.7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high SPL,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2.7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Mach number of the acoustic particle velocity</a:t>
                </a: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27B5986-E33C-B563-E32B-1BDD85DCE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875" y="3596890"/>
                <a:ext cx="3215089" cy="32842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40AFB74-68FA-B758-27E2-8B8020809974}"/>
              </a:ext>
            </a:extLst>
          </p:cNvPr>
          <p:cNvSpPr/>
          <p:nvPr/>
        </p:nvSpPr>
        <p:spPr>
          <a:xfrm>
            <a:off x="2577946" y="1848777"/>
            <a:ext cx="2622014" cy="10080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84AA4B-60A8-832B-BD61-28A8FBE3CE96}"/>
              </a:ext>
            </a:extLst>
          </p:cNvPr>
          <p:cNvSpPr/>
          <p:nvPr/>
        </p:nvSpPr>
        <p:spPr>
          <a:xfrm>
            <a:off x="5417550" y="1867784"/>
            <a:ext cx="2117987" cy="10080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4D47EA-D13D-EA37-EEB6-64C3A408E251}"/>
              </a:ext>
            </a:extLst>
          </p:cNvPr>
          <p:cNvSpPr/>
          <p:nvPr/>
        </p:nvSpPr>
        <p:spPr>
          <a:xfrm>
            <a:off x="7753127" y="1854284"/>
            <a:ext cx="575626" cy="100804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68A865-6BF5-9CEF-6A1F-05DA6B55215C}"/>
              </a:ext>
            </a:extLst>
          </p:cNvPr>
          <p:cNvSpPr/>
          <p:nvPr/>
        </p:nvSpPr>
        <p:spPr>
          <a:xfrm>
            <a:off x="8540359" y="1867784"/>
            <a:ext cx="528360" cy="10080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CFD12-4543-358A-C32D-12F0B3354565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V="1">
            <a:off x="2016087" y="2856821"/>
            <a:ext cx="1872866" cy="30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BEA576-7039-CFCF-A9DF-1602D0C8CC93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4185492" y="2875828"/>
            <a:ext cx="2291052" cy="16752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58267E-983A-9651-260C-D9D48D0482E0}"/>
              </a:ext>
            </a:extLst>
          </p:cNvPr>
          <p:cNvCxnSpPr>
            <a:cxnSpLocks/>
            <a:stCxn id="15" idx="0"/>
            <a:endCxn id="23" idx="2"/>
          </p:cNvCxnSpPr>
          <p:nvPr/>
        </p:nvCxnSpPr>
        <p:spPr>
          <a:xfrm flipV="1">
            <a:off x="6953479" y="2862328"/>
            <a:ext cx="1087461" cy="16887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CD547E-73FF-7E65-4B52-2B878CF64F27}"/>
              </a:ext>
            </a:extLst>
          </p:cNvPr>
          <p:cNvCxnSpPr>
            <a:cxnSpLocks/>
            <a:stCxn id="16" idx="0"/>
            <a:endCxn id="24" idx="2"/>
          </p:cNvCxnSpPr>
          <p:nvPr/>
        </p:nvCxnSpPr>
        <p:spPr>
          <a:xfrm flipH="1" flipV="1">
            <a:off x="8804539" y="2875828"/>
            <a:ext cx="1320881" cy="72106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9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CA84-590C-FFB9-857D-322FE4D8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077D-0DFF-D70E-97DC-01C97DB2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B8B7-1EB0-2691-6C83-D2B61611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source has its own impedance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191CB-6CAB-F790-19EE-A1927915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8C3EA-F72F-B25E-0E13-2FEA8011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8302D96-9917-F16A-E541-57D1B5991F5E}"/>
              </a:ext>
            </a:extLst>
          </p:cNvPr>
          <p:cNvSpPr/>
          <p:nvPr/>
        </p:nvSpPr>
        <p:spPr>
          <a:xfrm rot="5400000">
            <a:off x="5683321" y="-2114582"/>
            <a:ext cx="958712" cy="927735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2F538-6748-DB0C-498A-0FC4E82BDC8A}"/>
                  </a:ext>
                </a:extLst>
              </p:cNvPr>
              <p:cNvSpPr txBox="1"/>
              <p:nvPr/>
            </p:nvSpPr>
            <p:spPr>
              <a:xfrm>
                <a:off x="766149" y="2160444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2F538-6748-DB0C-498A-0FC4E82BD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9" y="2160444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 r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CAE8A-2C46-E4C0-9A4F-9F81DCDEEABE}"/>
                  </a:ext>
                </a:extLst>
              </p:cNvPr>
              <p:cNvSpPr txBox="1"/>
              <p:nvPr/>
            </p:nvSpPr>
            <p:spPr>
              <a:xfrm>
                <a:off x="11021648" y="2160445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CAE8A-2C46-E4C0-9A4F-9F81DCDE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648" y="2160445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63B5B-02A5-0944-E638-1280C8784FEF}"/>
                  </a:ext>
                </a:extLst>
              </p:cNvPr>
              <p:cNvSpPr txBox="1"/>
              <p:nvPr/>
            </p:nvSpPr>
            <p:spPr>
              <a:xfrm>
                <a:off x="190518" y="3182945"/>
                <a:ext cx="1563321" cy="613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63B5B-02A5-0944-E638-1280C878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8" y="3182945"/>
                <a:ext cx="1563321" cy="613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2EFDE-2F5E-1CC7-CA2B-391B7AB5AB06}"/>
                  </a:ext>
                </a:extLst>
              </p:cNvPr>
              <p:cNvSpPr txBox="1"/>
              <p:nvPr/>
            </p:nvSpPr>
            <p:spPr>
              <a:xfrm>
                <a:off x="342917" y="4481747"/>
                <a:ext cx="5422086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if velocity is prescribed (piston-driven)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</m:oMath>
                </a14:m>
                <a:r>
                  <a:rPr lang="en-US" dirty="0"/>
                  <a:t> is hard to predict, but can be measured experimentally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</m:oMath>
                </a14:m>
                <a:r>
                  <a:rPr lang="en-US" dirty="0"/>
                  <a:t> is low, it takes a lot of pressure to make a given amount of velocity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2EFDE-2F5E-1CC7-CA2B-391B7AB5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17" y="4481747"/>
                <a:ext cx="5422086" cy="2031325"/>
              </a:xfrm>
              <a:prstGeom prst="rect">
                <a:avLst/>
              </a:prstGeom>
              <a:blipFill>
                <a:blip r:embed="rId5"/>
                <a:stretch>
                  <a:fillRect l="-899" t="-1502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E3C04-7836-0099-6238-79E786378B68}"/>
                  </a:ext>
                </a:extLst>
              </p:cNvPr>
              <p:cNvSpPr txBox="1"/>
              <p:nvPr/>
            </p:nvSpPr>
            <p:spPr>
              <a:xfrm>
                <a:off x="9525002" y="3239131"/>
                <a:ext cx="2053330" cy="613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E3C04-7836-0099-6238-79E78637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2" y="3239131"/>
                <a:ext cx="2053330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7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BD8D6-F5BE-A373-712A-CBFF7500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2F00-68DE-6BDA-B5D9-9E67E5BF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473FE-E738-0E30-AA1E-4B1902E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FA12-CF45-33D9-5715-51B85C63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F3E664B7-E867-A1EA-225E-0A8D661E091E}"/>
              </a:ext>
            </a:extLst>
          </p:cNvPr>
          <p:cNvSpPr/>
          <p:nvPr/>
        </p:nvSpPr>
        <p:spPr>
          <a:xfrm rot="5400000">
            <a:off x="4017220" y="-2672921"/>
            <a:ext cx="291955" cy="7634418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B6F97-AC01-13EB-539E-12023C48B241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B6F97-AC01-13EB-539E-12023C48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40F61A-FBC3-4D2A-0F9E-A0C6B9286959}"/>
                  </a:ext>
                </a:extLst>
              </p:cNvPr>
              <p:cNvSpPr txBox="1"/>
              <p:nvPr/>
            </p:nvSpPr>
            <p:spPr>
              <a:xfrm>
                <a:off x="7625135" y="1312724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C23AF-398E-5071-4AEC-95B00E27D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135" y="1312724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423FCB5-541A-E8BB-D426-2BD2D3EBF452}"/>
              </a:ext>
            </a:extLst>
          </p:cNvPr>
          <p:cNvSpPr txBox="1"/>
          <p:nvPr/>
        </p:nvSpPr>
        <p:spPr>
          <a:xfrm>
            <a:off x="290100" y="2196384"/>
            <a:ext cx="8407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Three questions: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How does the shape of the horn affect the response?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Is there a “best” shape?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How should we quantify “best”?</a:t>
            </a:r>
          </a:p>
          <a:p>
            <a:pPr marL="342900" indent="-342900">
              <a:buAutoNum type="arabicPeriod"/>
            </a:pPr>
            <a:endParaRPr lang="en-US" dirty="0">
              <a:latin typeface="Atkinson Hyperlegible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C7AA1-AB3F-F94D-74DC-4AB97106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002" y="136525"/>
            <a:ext cx="391195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B824F-A2A9-7210-B23B-5B325853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86" y="3686739"/>
            <a:ext cx="3357684" cy="2606086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C069D65-9A6A-5FD5-E003-62EDF11E7A98}"/>
              </a:ext>
            </a:extLst>
          </p:cNvPr>
          <p:cNvSpPr/>
          <p:nvPr/>
        </p:nvSpPr>
        <p:spPr>
          <a:xfrm rot="16200000">
            <a:off x="3580122" y="-2405815"/>
            <a:ext cx="1697910" cy="7102661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295B-D1E3-E8E7-7147-22677F09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5180-B8AE-7A13-4931-C2B31B80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impedances act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2629D-386E-EA1A-8597-F75B23B5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10368-16E3-ECF0-2436-90F2E1FC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D5BB4D7-B46C-7839-5E7E-D39AC182FA7C}"/>
              </a:ext>
            </a:extLst>
          </p:cNvPr>
          <p:cNvSpPr/>
          <p:nvPr/>
        </p:nvSpPr>
        <p:spPr>
          <a:xfrm rot="5400000">
            <a:off x="2887731" y="1432379"/>
            <a:ext cx="958712" cy="3381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E8F5A5C-F7D3-A778-F44B-380853E8E17E}"/>
              </a:ext>
            </a:extLst>
          </p:cNvPr>
          <p:cNvSpPr/>
          <p:nvPr/>
        </p:nvSpPr>
        <p:spPr>
          <a:xfrm>
            <a:off x="3845980" y="147234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7A28CFA-2F0B-6339-FA0D-01F698452708}"/>
              </a:ext>
            </a:extLst>
          </p:cNvPr>
          <p:cNvSpPr/>
          <p:nvPr/>
        </p:nvSpPr>
        <p:spPr>
          <a:xfrm rot="5400000">
            <a:off x="5328999" y="1432379"/>
            <a:ext cx="1882193" cy="33813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D2D1913-AEB4-E0F2-D633-94CB684B2839}"/>
              </a:ext>
            </a:extLst>
          </p:cNvPr>
          <p:cNvSpPr/>
          <p:nvPr/>
        </p:nvSpPr>
        <p:spPr>
          <a:xfrm rot="5400000">
            <a:off x="8888483" y="1448898"/>
            <a:ext cx="958712" cy="3381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D3EAC-CD8B-5B50-A229-22ABC5967E39}"/>
                  </a:ext>
                </a:extLst>
              </p:cNvPr>
              <p:cNvSpPr txBox="1"/>
              <p:nvPr/>
            </p:nvSpPr>
            <p:spPr>
              <a:xfrm>
                <a:off x="113078" y="3712783"/>
                <a:ext cx="1563321" cy="612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D3EAC-CD8B-5B50-A229-22ABC5967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8" y="3712783"/>
                <a:ext cx="1563321" cy="612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EA6B0-222B-7CF9-6E2B-2A6F3A954507}"/>
                  </a:ext>
                </a:extLst>
              </p:cNvPr>
              <p:cNvSpPr txBox="1"/>
              <p:nvPr/>
            </p:nvSpPr>
            <p:spPr>
              <a:xfrm>
                <a:off x="998292" y="2759416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EA6B0-222B-7CF9-6E2B-2A6F3A954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2" y="2759416"/>
                <a:ext cx="639395" cy="668645"/>
              </a:xfrm>
              <a:prstGeom prst="rect">
                <a:avLst/>
              </a:prstGeom>
              <a:blipFill>
                <a:blip r:embed="rId3"/>
                <a:stretch>
                  <a:fillRect r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E48DA-5053-6C5A-D67E-0C35A5195E15}"/>
                  </a:ext>
                </a:extLst>
              </p:cNvPr>
              <p:cNvSpPr txBox="1"/>
              <p:nvPr/>
            </p:nvSpPr>
            <p:spPr>
              <a:xfrm>
                <a:off x="11174047" y="2759417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E48DA-5053-6C5A-D67E-0C35A5195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047" y="2759417"/>
                <a:ext cx="1056529" cy="668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10B529-3C02-FA3C-2CDD-05794AB1164B}"/>
                  </a:ext>
                </a:extLst>
              </p:cNvPr>
              <p:cNvSpPr txBox="1"/>
              <p:nvPr/>
            </p:nvSpPr>
            <p:spPr>
              <a:xfrm>
                <a:off x="9677401" y="3838103"/>
                <a:ext cx="2053330" cy="613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10B529-3C02-FA3C-2CDD-05794AB1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1" y="3838103"/>
                <a:ext cx="2053330" cy="6135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C2B83-54CE-958B-EB8A-46AB89CD2BBA}"/>
                  </a:ext>
                </a:extLst>
              </p:cNvPr>
              <p:cNvSpPr txBox="1"/>
              <p:nvPr/>
            </p:nvSpPr>
            <p:spPr>
              <a:xfrm>
                <a:off x="1676399" y="4533421"/>
                <a:ext cx="8407731" cy="56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duct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branch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out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C2B83-54CE-958B-EB8A-46AB89CD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4533421"/>
                <a:ext cx="8407731" cy="562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7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3C57-2D83-D3EA-BA4F-28C40B18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3197-E9F4-C543-610B-B86E2F1B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performance metrics from transfer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46150-29E9-A945-790A-C87B8A14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2E6CC-0629-C7F3-1FA0-92A31D8B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3E3CA2-4633-B53A-CF6F-9CEF5E33A719}"/>
                  </a:ext>
                </a:extLst>
              </p:cNvPr>
              <p:cNvSpPr txBox="1"/>
              <p:nvPr/>
            </p:nvSpPr>
            <p:spPr>
              <a:xfrm>
                <a:off x="539477" y="1422087"/>
                <a:ext cx="7588103" cy="1123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3E3CA2-4633-B53A-CF6F-9CEF5E33A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77" y="1422087"/>
                <a:ext cx="7588103" cy="1123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F2D9-292A-9856-05D1-C425B9155C3C}"/>
                  </a:ext>
                </a:extLst>
              </p:cNvPr>
              <p:cNvSpPr txBox="1"/>
              <p:nvPr/>
            </p:nvSpPr>
            <p:spPr>
              <a:xfrm>
                <a:off x="539477" y="3048691"/>
                <a:ext cx="4510274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=20 </m:t>
                      </m:r>
                      <m:sSub>
                        <m:sSubPr>
                          <m:ctrlPr>
                            <a:rPr lang="en-US" sz="28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F2D9-292A-9856-05D1-C425B915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77" y="3048691"/>
                <a:ext cx="4510274" cy="958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00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0914-44F9-BCAE-413E-1268346CC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E731F-32DA-7B19-99D7-5ACEB7DD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CBB01-E983-5961-22D8-2F2D9B2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0AA4A-847B-36CA-5210-22D7987F5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2" t="9125" r="44444" b="8762"/>
          <a:stretch/>
        </p:blipFill>
        <p:spPr>
          <a:xfrm flipH="1">
            <a:off x="8680219" y="199794"/>
            <a:ext cx="841146" cy="6458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B9A624-172D-5DD9-DBFC-0FEB6EAA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21169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9E89-3416-C4F5-9A7D-4764CB01F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5F9A-52BF-6783-1F24-ECA31A89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08E8F-319F-8C27-D779-5E5A6E1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515D-A477-482D-D261-5BB85845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BC7A92C-4AA7-D38C-E49F-D3F6A87DA7B8}"/>
              </a:ext>
            </a:extLst>
          </p:cNvPr>
          <p:cNvSpPr/>
          <p:nvPr/>
        </p:nvSpPr>
        <p:spPr>
          <a:xfrm rot="5400000">
            <a:off x="1246217" y="98083"/>
            <a:ext cx="291955" cy="2092411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8C0C1-0E11-6CA7-3097-4C690B507242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8C0C1-0E11-6CA7-3097-4C690B507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EF955E-D28D-500E-A2CD-56F4BB693EE5}"/>
                  </a:ext>
                </a:extLst>
              </p:cNvPr>
              <p:cNvSpPr txBox="1"/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EF955E-D28D-500E-A2CD-56F4BB69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73081B7-1724-7C76-25D3-5CCC1334E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690039"/>
                  </p:ext>
                </p:extLst>
              </p:nvPr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tkinson Hyperlegible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73081B7-1724-7C76-25D3-5CCC1334E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690039"/>
                  </p:ext>
                </p:extLst>
              </p:nvPr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DEB425-D0B6-5EC4-BA7F-B014C2055D8D}"/>
                  </a:ext>
                </a:extLst>
              </p:cNvPr>
              <p:cNvSpPr txBox="1"/>
              <p:nvPr/>
            </p:nvSpPr>
            <p:spPr>
              <a:xfrm>
                <a:off x="202868" y="2493310"/>
                <a:ext cx="8407731" cy="56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Atkinson Hyperlegible" pitchFamily="50" charset="0"/>
                  </a:rPr>
                  <a:t>  Matrices numbered outlet to inlet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DEB425-D0B6-5EC4-BA7F-B014C2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8" y="2493310"/>
                <a:ext cx="8407731" cy="562270"/>
              </a:xfrm>
              <a:prstGeom prst="rect">
                <a:avLst/>
              </a:prstGeom>
              <a:blipFill>
                <a:blip r:embed="rId5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6B150C-845D-AEA0-D965-2268E4A01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002" y="136525"/>
            <a:ext cx="391195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587D72-896F-026C-53AB-A81882379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86" y="3686739"/>
            <a:ext cx="3357684" cy="2606086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0855D605-95AD-EF4E-308D-EAA098C0DB1C}"/>
              </a:ext>
            </a:extLst>
          </p:cNvPr>
          <p:cNvSpPr/>
          <p:nvPr/>
        </p:nvSpPr>
        <p:spPr>
          <a:xfrm rot="5400000">
            <a:off x="2804864" y="448038"/>
            <a:ext cx="47112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62EE24FE-3531-8DC4-3012-24639F8CBEFB}"/>
              </a:ext>
            </a:extLst>
          </p:cNvPr>
          <p:cNvSpPr/>
          <p:nvPr/>
        </p:nvSpPr>
        <p:spPr>
          <a:xfrm rot="5400000">
            <a:off x="3864275" y="444740"/>
            <a:ext cx="56226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4D08F1F-5347-1C3A-7BE4-1EDA483F9209}"/>
              </a:ext>
            </a:extLst>
          </p:cNvPr>
          <p:cNvSpPr/>
          <p:nvPr/>
        </p:nvSpPr>
        <p:spPr>
          <a:xfrm rot="5400000">
            <a:off x="4347681" y="444740"/>
            <a:ext cx="683302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9B010F2F-C433-0924-E0C2-97CA0A4CC6D0}"/>
              </a:ext>
            </a:extLst>
          </p:cNvPr>
          <p:cNvSpPr/>
          <p:nvPr/>
        </p:nvSpPr>
        <p:spPr>
          <a:xfrm rot="5400000">
            <a:off x="4746332" y="450577"/>
            <a:ext cx="848497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E4D14D9C-F37B-2E9C-D900-B1402CA4C4BF}"/>
              </a:ext>
            </a:extLst>
          </p:cNvPr>
          <p:cNvSpPr/>
          <p:nvPr/>
        </p:nvSpPr>
        <p:spPr>
          <a:xfrm rot="5400000">
            <a:off x="5002577" y="464687"/>
            <a:ext cx="1216114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38CA45FF-2041-30CD-95E4-58DEDF8D98AE}"/>
              </a:ext>
            </a:extLst>
          </p:cNvPr>
          <p:cNvSpPr/>
          <p:nvPr/>
        </p:nvSpPr>
        <p:spPr>
          <a:xfrm rot="5400000">
            <a:off x="5290229" y="476734"/>
            <a:ext cx="1626686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CD95C5-CD4E-D46C-95BD-B64050F040EB}"/>
                  </a:ext>
                </a:extLst>
              </p:cNvPr>
              <p:cNvSpPr txBox="1"/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CD95C5-CD4E-D46C-95BD-B64050F04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532E8C-CEC0-6A86-7DBB-7D66F463CCC2}"/>
                  </a:ext>
                </a:extLst>
              </p:cNvPr>
              <p:cNvSpPr txBox="1"/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532E8C-CEC0-6A86-7DBB-7D66F463C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847318-D8A7-0ED5-72ED-C3B7240B448E}"/>
                  </a:ext>
                </a:extLst>
              </p:cNvPr>
              <p:cNvSpPr txBox="1"/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847318-D8A7-0ED5-72ED-C3B7240B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05231E-ACC3-4739-72FB-7057C0116B7E}"/>
                  </a:ext>
                </a:extLst>
              </p:cNvPr>
              <p:cNvSpPr txBox="1"/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05231E-ACC3-4739-72FB-7057C011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BD1179-A22B-6580-705A-4F1C5768226A}"/>
                  </a:ext>
                </a:extLst>
              </p:cNvPr>
              <p:cNvSpPr txBox="1"/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BD1179-A22B-6580-705A-4F1C57682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F920CC3-9336-6AFC-6752-44FDA0848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947338"/>
                  </p:ext>
                </p:extLst>
              </p:nvPr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=0.61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400" dirty="0"/>
                            <a:t> (</a:t>
                          </a:r>
                          <a:r>
                            <a:rPr lang="en-US" sz="1400" dirty="0" err="1"/>
                            <a:t>unflanged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F920CC3-9336-6AFC-6752-44FDA0848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947338"/>
                  </p:ext>
                </p:extLst>
              </p:nvPr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374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FD32D-A1BD-842B-8BB7-B7207AC5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E96C-C5E9-B47C-9B42-C2997F56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91BD4-3E42-9BAF-29FF-E941E171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DF0BB-1CC0-97EC-065B-DAA32B19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249B72CC-B678-2C31-82A2-F2E915601634}"/>
              </a:ext>
            </a:extLst>
          </p:cNvPr>
          <p:cNvSpPr/>
          <p:nvPr/>
        </p:nvSpPr>
        <p:spPr>
          <a:xfrm rot="5400000">
            <a:off x="1246217" y="98083"/>
            <a:ext cx="291955" cy="2092411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1D749-DE17-0A03-8ACD-4FB1985E00AE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1D749-DE17-0A03-8ACD-4FB1985E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C0CC3E-56E7-4D14-C325-454D471141AB}"/>
                  </a:ext>
                </a:extLst>
              </p:cNvPr>
              <p:cNvSpPr txBox="1"/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C0CC3E-56E7-4D14-C325-454D47114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0E6E4B0-40BF-2A47-A5E6-7267C84AB7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tkinson Hyperlegible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0E6E4B0-40BF-2A47-A5E6-7267C84AB7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ylinder 5">
            <a:extLst>
              <a:ext uri="{FF2B5EF4-FFF2-40B4-BE49-F238E27FC236}">
                <a16:creationId xmlns:a16="http://schemas.microsoft.com/office/drawing/2014/main" id="{F069D0EB-FE85-5599-E887-44F4D8B78B8F}"/>
              </a:ext>
            </a:extLst>
          </p:cNvPr>
          <p:cNvSpPr/>
          <p:nvPr/>
        </p:nvSpPr>
        <p:spPr>
          <a:xfrm rot="5400000">
            <a:off x="2804864" y="448038"/>
            <a:ext cx="47112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5F283439-3EA5-6364-86A4-660736381AC0}"/>
              </a:ext>
            </a:extLst>
          </p:cNvPr>
          <p:cNvSpPr/>
          <p:nvPr/>
        </p:nvSpPr>
        <p:spPr>
          <a:xfrm rot="5400000">
            <a:off x="3864275" y="444740"/>
            <a:ext cx="56226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4522BFBC-D10A-CCD7-0A8D-0F193EA50D02}"/>
              </a:ext>
            </a:extLst>
          </p:cNvPr>
          <p:cNvSpPr/>
          <p:nvPr/>
        </p:nvSpPr>
        <p:spPr>
          <a:xfrm rot="5400000">
            <a:off x="4347681" y="444740"/>
            <a:ext cx="683302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0DC5592-C27B-4C39-36DB-9DAAA2E59C68}"/>
              </a:ext>
            </a:extLst>
          </p:cNvPr>
          <p:cNvSpPr/>
          <p:nvPr/>
        </p:nvSpPr>
        <p:spPr>
          <a:xfrm rot="5400000">
            <a:off x="4746332" y="450577"/>
            <a:ext cx="848497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69969E22-2AC2-4F4E-0037-5F43FD849635}"/>
              </a:ext>
            </a:extLst>
          </p:cNvPr>
          <p:cNvSpPr/>
          <p:nvPr/>
        </p:nvSpPr>
        <p:spPr>
          <a:xfrm rot="5400000">
            <a:off x="5002577" y="464687"/>
            <a:ext cx="1216114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9A5F2C9-4257-2538-1DB4-0E0A26E7924E}"/>
              </a:ext>
            </a:extLst>
          </p:cNvPr>
          <p:cNvSpPr/>
          <p:nvPr/>
        </p:nvSpPr>
        <p:spPr>
          <a:xfrm rot="5400000">
            <a:off x="5290229" y="476734"/>
            <a:ext cx="1626686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54470A-122B-60A1-57D6-E13103E08C09}"/>
                  </a:ext>
                </a:extLst>
              </p:cNvPr>
              <p:cNvSpPr txBox="1"/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54470A-122B-60A1-57D6-E13103E0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84826-8E92-F45C-83BA-63D46AE710DE}"/>
                  </a:ext>
                </a:extLst>
              </p:cNvPr>
              <p:cNvSpPr txBox="1"/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84826-8E92-F45C-83BA-63D46AE7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A7662-705B-B3E7-1E63-81A5002002D0}"/>
                  </a:ext>
                </a:extLst>
              </p:cNvPr>
              <p:cNvSpPr txBox="1"/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A7662-705B-B3E7-1E63-81A50020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8A84F-9706-4EFD-362E-9F5827B25570}"/>
                  </a:ext>
                </a:extLst>
              </p:cNvPr>
              <p:cNvSpPr txBox="1"/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8A84F-9706-4EFD-362E-9F5827B25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E199-B918-1C68-90C5-E1ED2794B6E9}"/>
                  </a:ext>
                </a:extLst>
              </p:cNvPr>
              <p:cNvSpPr txBox="1"/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E199-B918-1C68-90C5-E1ED2794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D085D7C1-FFEF-1694-ACB1-C69744575A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=0.61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400" dirty="0"/>
                            <a:t> (</a:t>
                          </a:r>
                          <a:r>
                            <a:rPr lang="en-US" sz="1400" dirty="0" err="1"/>
                            <a:t>unflanged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D085D7C1-FFEF-1694-ACB1-C69744575A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B5E0C7-F3B0-AE7C-B5D5-53F342F30D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7532" y="991672"/>
            <a:ext cx="6096000" cy="1608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7F1BFA-E671-F208-79FB-339DAE09A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7532" y="2915900"/>
            <a:ext cx="6005384" cy="3217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62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716D-9199-9036-7292-F8B0EC59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BC5A6D3-1EEA-C865-65ED-CF1B646D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7260041" cy="621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1557D-EA81-5168-BB6D-ED12EBC6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33F64-DC37-8E33-8BCF-C7EA60A3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945F6-DDAE-FB73-2FDF-91DA494B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00940-74B7-0746-6186-ABDCAE71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6A63-85B4-BBE1-0F6C-5B128BA7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8F156-BBDE-CF38-4AE4-61923B37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610BF-2234-978B-8D8D-FE31F557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41E7-CC94-8B31-BE1D-5C995522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" y="747793"/>
            <a:ext cx="7193390" cy="4008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DD4B99-1FA3-BFB0-C755-7F178561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4" y="2970212"/>
            <a:ext cx="6943725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6DD0-3E18-8480-3AC5-4EAC26A5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ylinder 16">
            <a:extLst>
              <a:ext uri="{FF2B5EF4-FFF2-40B4-BE49-F238E27FC236}">
                <a16:creationId xmlns:a16="http://schemas.microsoft.com/office/drawing/2014/main" id="{BCE2A566-5B5E-AB0B-D1CB-0B656BDE7244}"/>
              </a:ext>
            </a:extLst>
          </p:cNvPr>
          <p:cNvSpPr/>
          <p:nvPr/>
        </p:nvSpPr>
        <p:spPr>
          <a:xfrm rot="5400000">
            <a:off x="5792172" y="2964651"/>
            <a:ext cx="1653137" cy="3358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641EF-7F9B-5568-D5DB-B7F9BED0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D89A1-0836-57CF-2FD2-923D53CF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16909-4467-E125-0D42-21DCCE38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14DD270-98D7-D80E-5760-B1BEEE84B6D3}"/>
              </a:ext>
            </a:extLst>
          </p:cNvPr>
          <p:cNvSpPr/>
          <p:nvPr/>
        </p:nvSpPr>
        <p:spPr>
          <a:xfrm rot="5400000">
            <a:off x="9110565" y="-121227"/>
            <a:ext cx="291955" cy="5474988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6EA60-5967-C18B-E002-0B18AB28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2" y="456640"/>
            <a:ext cx="6010275" cy="2930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7DBF86-2A6B-0AFD-E916-A206CF27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2" y="3180385"/>
            <a:ext cx="6512739" cy="31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1A7A-ABBF-BC2C-2791-AAE39043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AF7D-58BE-5C97-C76F-6BCC12B8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FB225-D6CC-29B8-5176-2715D815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D25BC-9460-D0DA-0F51-54933E71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069A4-EED2-CE6B-5EB6-46C1628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14" y="173424"/>
            <a:ext cx="8151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4926-433C-5EEE-D868-6D9BBCF5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BC0FA-AC98-8A35-446B-15B80D84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side branch affect the main duct’s acoustics?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2A52A-8693-F160-9AC9-98163C53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DD9C1-323D-CFE6-B7B5-E4B0D292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C12DDA7-0584-6E72-B83E-A1930DE7C46B}"/>
              </a:ext>
            </a:extLst>
          </p:cNvPr>
          <p:cNvSpPr/>
          <p:nvPr/>
        </p:nvSpPr>
        <p:spPr>
          <a:xfrm rot="5400000">
            <a:off x="3942220" y="-989760"/>
            <a:ext cx="958712" cy="822565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41E5B09E-651A-F15E-252B-E4AAB83CCA58}"/>
              </a:ext>
            </a:extLst>
          </p:cNvPr>
          <p:cNvSpPr/>
          <p:nvPr/>
        </p:nvSpPr>
        <p:spPr>
          <a:xfrm>
            <a:off x="3845980" y="147234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7890</TotalTime>
  <Words>901</Words>
  <Application>Microsoft Office PowerPoint</Application>
  <PresentationFormat>Widescreen</PresentationFormat>
  <Paragraphs>238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Example: acoustic horn</vt:lpstr>
      <vt:lpstr>Example: acoustic horn</vt:lpstr>
      <vt:lpstr>Example: acoustic horn</vt:lpstr>
      <vt:lpstr>Example: acoustic horn</vt:lpstr>
      <vt:lpstr>Example: acoustic horn</vt:lpstr>
      <vt:lpstr>Example: acoustic horn</vt:lpstr>
      <vt:lpstr>Example: acoustic horn</vt:lpstr>
      <vt:lpstr>Side branches</vt:lpstr>
      <vt:lpstr>Side branches</vt:lpstr>
      <vt:lpstr>Side branch impedances</vt:lpstr>
      <vt:lpstr>Side branch impedances</vt:lpstr>
      <vt:lpstr>Calculating performance metrics from transfer matrix</vt:lpstr>
      <vt:lpstr>PowerPoint Presentation</vt:lpstr>
      <vt:lpstr>Side branch impedances</vt:lpstr>
      <vt:lpstr>Side branch impedances</vt:lpstr>
      <vt:lpstr>Side branch impedances</vt:lpstr>
      <vt:lpstr>Side branch impedances</vt:lpstr>
      <vt:lpstr>Source impedance</vt:lpstr>
      <vt:lpstr>All of the impedances act together</vt:lpstr>
      <vt:lpstr>Calculating performance metrics from transfer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63</cp:revision>
  <dcterms:created xsi:type="dcterms:W3CDTF">2025-01-05T23:36:15Z</dcterms:created>
  <dcterms:modified xsi:type="dcterms:W3CDTF">2025-01-22T00:16:55Z</dcterms:modified>
</cp:coreProperties>
</file>